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04" r:id="rId2"/>
    <p:sldId id="320" r:id="rId3"/>
    <p:sldId id="321" r:id="rId4"/>
    <p:sldId id="327" r:id="rId5"/>
    <p:sldId id="335" r:id="rId6"/>
    <p:sldId id="331" r:id="rId7"/>
    <p:sldId id="326" r:id="rId8"/>
    <p:sldId id="333" r:id="rId9"/>
    <p:sldId id="329" r:id="rId10"/>
    <p:sldId id="323" r:id="rId11"/>
    <p:sldId id="338" r:id="rId12"/>
    <p:sldId id="324" r:id="rId13"/>
    <p:sldId id="336" r:id="rId14"/>
    <p:sldId id="325" r:id="rId15"/>
    <p:sldId id="31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A9"/>
    <a:srgbClr val="FFC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D121B4-C674-994E-9443-FB2A77C3CDC8}" v="28" dt="2026-04-04T04:01:31.7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84"/>
    <p:restoredTop sz="96327"/>
  </p:normalViewPr>
  <p:slideViewPr>
    <p:cSldViewPr snapToGrid="0">
      <p:cViewPr varScale="1">
        <p:scale>
          <a:sx n="111" d="100"/>
          <a:sy n="111" d="100"/>
        </p:scale>
        <p:origin x="8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8387F-277F-F641-AD9A-B070C5A12639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70229-1C6D-104E-8817-649E13A9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9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95A5A-3036-8E4D-9A2B-3D679DC3D4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3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0E9E-E040-B8DD-2398-55FDD07D9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AA380-0191-A2B9-49AE-C92050BF0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757DF-4D65-9C34-E6EA-55B61F25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966B8-3294-05E5-3EF6-3E6C0C681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27013-DF8E-150F-D37A-2100DE374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A1205-BEF3-3EA9-3AF6-EB5158D4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AEA63-3A9A-B00E-8129-66C8440A8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6453-6346-7B95-59FE-1F008DE9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8DF57-A982-F470-0CB6-54C231378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79118-F2BB-D783-C1F2-D8B85BC6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1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411D7F-F1ED-317C-13A3-5FC0894884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52FAB-C878-B111-1C40-C453B5000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95BDC-089D-BE23-CCA9-E90527073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94BAD-272E-C2D2-1C2E-C3409CB58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DC5D5-7CFB-7E62-9A6D-61893405F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0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3499E-E80F-9A74-880A-4CA038236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254EA-AAD9-ACA4-2317-BA46EDCBA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D49B8-58D0-9221-E0AC-74B276B01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A9943-3EF4-FD7C-D8FC-526828D14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4726D-D993-972F-32DA-0FF2F93F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1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2013-053E-540A-FA39-1FA54D94D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A30B5-C91F-0E8E-8BF4-9791D3FA1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E45AA-2A95-36F0-19AC-E4166EA78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D14DB-D739-5A2F-1D6C-2E02503D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F1355-1F52-A829-D5CA-9B7485E14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572D2-9A4E-C77E-F3C2-A46463D7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B6B99-D561-4287-7E09-B8572B09BA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6A4B8-F475-020C-FCD2-423768C03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AE86F-21EF-E51F-D9DF-7E5A08995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D2B64-6027-FDE9-775F-AFBEDC37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D47DC-E573-C775-C314-F2898340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14AB-932C-1721-C7A1-CE268BA72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C9AD4-FE76-AC10-CBCB-70E1B0980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29BAF-B4D3-5628-C1E9-A56C275DF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58258C-4E9A-92F6-9039-8E73E0905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47F5D6-CE72-D58E-BFF7-992B196C1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7C3038-E82B-974C-5971-5E36EFC7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C16759-855C-5C9B-12CA-8C9F327C6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3A19B5-4546-D075-38A7-CC78391EE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7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AA82-F480-2727-188F-37A8635EA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8AAA1-F5E0-39B9-F248-D277EF35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053FD-31C4-70B9-2E16-5198A2953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D9BA0-9D4B-CD34-49C7-FA81B7B63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3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C4978-A1CB-446F-E3D1-7A2F36EC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509FB-ABC0-FD78-12B8-D1936B5A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C11D9-7CB3-022E-740A-18E07B2C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8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48DA-38B6-9514-BA0D-5DE52C917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C6C9F-8E41-89CC-A6EF-4683039F3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D222E-9171-6C0D-6ED9-06638E3DC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EC392-6E6E-73DC-2591-0544AE99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54BD9-8088-5FE5-71A0-1E9A42D7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2A6FB-7621-4AE2-19EF-34B6AC19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047AA-FA40-4D66-6207-3EF084F2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2CE8A-309C-CC3B-01DD-C4CEF40F66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F7503-1E03-62FE-9E94-78B47386C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52CC3-27C5-13B0-981F-C1ACA8C18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8A3F4-FAE2-EDB1-BA4D-CAB6D747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45E90-611D-E7DE-835A-7EB6698A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5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E01E08-04C7-E5E4-AAF9-F2236B8A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03D52-A0DF-EE47-E069-33CD11476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7C419-2554-9716-4FFE-0C27E9F1D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62953-79FB-8449-B627-0A15829B953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5559B-B8B8-E437-005B-FC1AE6EF1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D8E7F-AFCD-B013-140E-19E943245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08D3B-1A72-A14C-BCF1-05AF9B6B2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3745"/>
            <a:ext cx="12192000" cy="1374678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Helvetica"/>
                <a:cs typeface="Helvetica"/>
              </a:rPr>
              <a:t>Mid-Infrared Observations of a Brown Dwarf Binary Around a Sun-Like Star</a:t>
            </a:r>
            <a:endParaRPr lang="en-US" sz="4800" b="1" dirty="0">
              <a:solidFill>
                <a:schemeClr val="bg1"/>
              </a:solidFill>
              <a:latin typeface="Helvetica"/>
              <a:ea typeface="Helvetica" charset="0"/>
              <a:cs typeface="Helvetica"/>
            </a:endParaRPr>
          </a:p>
        </p:txBody>
      </p:sp>
      <p:pic>
        <p:nvPicPr>
          <p:cNvPr id="3074" name="Picture 2" descr="ttp://www.daviddarling.info/images2/L_T_Y_dwarf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/>
          <a:stretch/>
        </p:blipFill>
        <p:spPr bwMode="auto">
          <a:xfrm>
            <a:off x="1371091" y="3213480"/>
            <a:ext cx="7685633" cy="316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3732" y="5668761"/>
            <a:ext cx="11582400" cy="5795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4221" y="1754618"/>
            <a:ext cx="5183558" cy="75736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/>
                <a:ea typeface="Helvetica" charset="0"/>
                <a:cs typeface="Helvetica"/>
              </a:rPr>
              <a:t>Rebekah Boisvert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</a:p>
        </p:txBody>
      </p:sp>
      <p:pic>
        <p:nvPicPr>
          <p:cNvPr id="3076" name="Picture 4" descr="mage result for jupit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0" r="22316"/>
          <a:stretch/>
        </p:blipFill>
        <p:spPr bwMode="auto">
          <a:xfrm>
            <a:off x="8787085" y="3549873"/>
            <a:ext cx="1891682" cy="1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7182710-F259-4DC7-BD7B-343489CD25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399" r="70664" b="1805"/>
          <a:stretch>
            <a:fillRect/>
          </a:stretch>
        </p:blipFill>
        <p:spPr>
          <a:xfrm>
            <a:off x="9590716" y="5520421"/>
            <a:ext cx="1187357" cy="101552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A19591A-DCC8-6D4A-070F-78CF02921D07}"/>
              </a:ext>
            </a:extLst>
          </p:cNvPr>
          <p:cNvSpPr/>
          <p:nvPr/>
        </p:nvSpPr>
        <p:spPr>
          <a:xfrm>
            <a:off x="10902484" y="5386910"/>
            <a:ext cx="825784" cy="11891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522263-6143-C19F-490B-D150962BC58D}"/>
              </a:ext>
            </a:extLst>
          </p:cNvPr>
          <p:cNvSpPr txBox="1"/>
          <p:nvPr/>
        </p:nvSpPr>
        <p:spPr>
          <a:xfrm>
            <a:off x="4144169" y="2696669"/>
            <a:ext cx="422152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"/>
                <a:ea typeface="Helvetica" charset="0"/>
                <a:cs typeface="Helvetica"/>
              </a:rPr>
              <a:t>Mentor: Dr. Brittany Miles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Helvetica"/>
                <a:cs typeface="Helvetica"/>
              </a:rPr>
              <a:t>Steward Observatory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6A58F6-D5BD-5264-F50A-FD13CD198A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6434" y="5390976"/>
            <a:ext cx="825783" cy="11449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BC2228A-9D2F-B357-24C0-C7348426515A}"/>
              </a:ext>
            </a:extLst>
          </p:cNvPr>
          <p:cNvSpPr txBox="1"/>
          <p:nvPr/>
        </p:nvSpPr>
        <p:spPr>
          <a:xfrm>
            <a:off x="304588" y="5632153"/>
            <a:ext cx="879175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April 18</a:t>
            </a:r>
            <a:r>
              <a:rPr lang="en-US" sz="2800" baseline="30000" dirty="0">
                <a:solidFill>
                  <a:schemeClr val="bg1"/>
                </a:solidFill>
                <a:ea typeface="Calibri"/>
                <a:cs typeface="Calibri"/>
              </a:rPr>
              <a:t>th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, 2026</a:t>
            </a:r>
          </a:p>
          <a:p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Arizona NASA Space Grant Statewide Consortium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0A1D21-20EE-175F-0716-24C4B04DBE70}"/>
              </a:ext>
            </a:extLst>
          </p:cNvPr>
          <p:cNvSpPr/>
          <p:nvPr/>
        </p:nvSpPr>
        <p:spPr>
          <a:xfrm>
            <a:off x="10579461" y="5569478"/>
            <a:ext cx="198612" cy="5725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A89952-3A2C-6C95-F392-B6BF9486DF93}"/>
              </a:ext>
            </a:extLst>
          </p:cNvPr>
          <p:cNvSpPr txBox="1"/>
          <p:nvPr/>
        </p:nvSpPr>
        <p:spPr>
          <a:xfrm>
            <a:off x="3931688" y="2142671"/>
            <a:ext cx="44340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Helvetica"/>
                <a:ea typeface="Helvetica" charset="0"/>
                <a:cs typeface="Helvetica"/>
              </a:rPr>
              <a:t>The University of Arizona</a:t>
            </a:r>
            <a:endParaRPr lang="en-US" sz="30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73198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C61862-D551-63E0-5093-C618861DD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313DA-7555-FC4C-D094-0D48687E8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Results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- Brown Dwarf Flux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9CBAC-5AB7-42A1-3059-E8280F716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33" y="1541024"/>
            <a:ext cx="6363216" cy="37759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Use host star to calibrate pixel value to physical flux units</a:t>
            </a:r>
          </a:p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Use aperture photometry to estimate brown dwarf flux </a:t>
            </a:r>
          </a:p>
          <a:p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Brown Dwarfs ~3 orders of magnitude dimmer than the host star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78634-BBA8-A23D-2C63-0F8BC0185B3C}"/>
              </a:ext>
            </a:extLst>
          </p:cNvPr>
          <p:cNvSpPr txBox="1"/>
          <p:nvPr/>
        </p:nvSpPr>
        <p:spPr>
          <a:xfrm>
            <a:off x="11508377" y="103386"/>
            <a:ext cx="58040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10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1D9A05-C394-93CC-799E-7D7DB52EDAEF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577B4A6-B965-5BC9-6AD8-AF2C0414961B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  <a:endParaRPr lang="en-US" dirty="0">
              <a:solidFill>
                <a:srgbClr val="FFFFFF"/>
              </a:solidFill>
              <a:latin typeface="Helvetica"/>
              <a:cs typeface="Helvetica"/>
            </a:endParaRPr>
          </a:p>
          <a:p>
            <a:pPr algn="ctr"/>
            <a:endParaRPr lang="en-US" dirty="0"/>
          </a:p>
        </p:txBody>
      </p:sp>
      <p:pic>
        <p:nvPicPr>
          <p:cNvPr id="5" name="Picture 4" descr="A black and white photo of a black hole&#10;&#10;AI-generated content may be incorrect.">
            <a:extLst>
              <a:ext uri="{FF2B5EF4-FFF2-40B4-BE49-F238E27FC236}">
                <a16:creationId xmlns:a16="http://schemas.microsoft.com/office/drawing/2014/main" id="{C5DFCA9D-5704-F87B-2EC2-1003F9561A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49" t="38019" r="66484" b="18578"/>
          <a:stretch>
            <a:fillRect/>
          </a:stretch>
        </p:blipFill>
        <p:spPr>
          <a:xfrm>
            <a:off x="7445830" y="1492820"/>
            <a:ext cx="3601274" cy="3973820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C4CA0B-20F9-0893-0645-E48B79168303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832988D-5187-69DE-6289-BFC7739D2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03809"/>
              </p:ext>
            </p:extLst>
          </p:nvPr>
        </p:nvGraphicFramePr>
        <p:xfrm>
          <a:off x="1233593" y="4288075"/>
          <a:ext cx="5138337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926">
                  <a:extLst>
                    <a:ext uri="{9D8B030D-6E8A-4147-A177-3AD203B41FA5}">
                      <a16:colId xmlns:a16="http://schemas.microsoft.com/office/drawing/2014/main" val="276454386"/>
                    </a:ext>
                  </a:extLst>
                </a:gridCol>
                <a:gridCol w="2510411">
                  <a:extLst>
                    <a:ext uri="{9D8B030D-6E8A-4147-A177-3AD203B41FA5}">
                      <a16:colId xmlns:a16="http://schemas.microsoft.com/office/drawing/2014/main" val="3733557153"/>
                    </a:ext>
                  </a:extLst>
                </a:gridCol>
              </a:tblGrid>
              <a:tr h="491646">
                <a:tc>
                  <a:txBody>
                    <a:bodyPr/>
                    <a:lstStyle/>
                    <a:p>
                      <a:r>
                        <a:rPr lang="en-US" sz="2800" dirty="0"/>
                        <a:t>Object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D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Brightness (Jy)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D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310693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r>
                        <a:rPr lang="en-US" sz="2800" dirty="0"/>
                        <a:t>HD 130948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3.36 Jy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639464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HD 130948 B+C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0.00985 Jy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304428"/>
                  </a:ext>
                </a:extLst>
              </a:tr>
            </a:tbl>
          </a:graphicData>
        </a:graphic>
      </p:graphicFrame>
      <p:pic>
        <p:nvPicPr>
          <p:cNvPr id="11" name="Picture 10" descr="A white circle in the sky&#10;&#10;AI-generated content may be incorrect.">
            <a:extLst>
              <a:ext uri="{FF2B5EF4-FFF2-40B4-BE49-F238E27FC236}">
                <a16:creationId xmlns:a16="http://schemas.microsoft.com/office/drawing/2014/main" id="{292FAD49-E7EA-5D98-04F4-0BC2F71494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2" r="5459"/>
          <a:stretch>
            <a:fillRect/>
          </a:stretch>
        </p:blipFill>
        <p:spPr>
          <a:xfrm>
            <a:off x="7445829" y="1492820"/>
            <a:ext cx="3601273" cy="4080427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B22D1B-0354-C330-2417-2FB7E0B416DA}"/>
              </a:ext>
            </a:extLst>
          </p:cNvPr>
          <p:cNvSpPr txBox="1"/>
          <p:nvPr/>
        </p:nvSpPr>
        <p:spPr>
          <a:xfrm>
            <a:off x="9217755" y="1690688"/>
            <a:ext cx="1829347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HD 130948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9FD7FA-2924-D7CD-C251-0CC1530AC9CB}"/>
              </a:ext>
            </a:extLst>
          </p:cNvPr>
          <p:cNvSpPr txBox="1"/>
          <p:nvPr/>
        </p:nvSpPr>
        <p:spPr>
          <a:xfrm>
            <a:off x="7596809" y="5111582"/>
            <a:ext cx="1980029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HD 130948 BC</a:t>
            </a:r>
          </a:p>
        </p:txBody>
      </p:sp>
    </p:spTree>
    <p:extLst>
      <p:ext uri="{BB962C8B-B14F-4D97-AF65-F5344CB8AC3E}">
        <p14:creationId xmlns:p14="http://schemas.microsoft.com/office/powerpoint/2010/main" val="255315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11BE62-111B-0B2E-EC16-FE72388C7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63B1F-386A-9112-A51E-A8CBEEC85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Results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- Brown Dwarf Flux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223D1-A8A8-14BA-C5A9-FDB7B198C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33" y="1541024"/>
            <a:ext cx="6363216" cy="37759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Use host star to calibrate pixel value to physical flux units</a:t>
            </a:r>
          </a:p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Use aperture photometry to estimate brown dwarf flux </a:t>
            </a:r>
          </a:p>
          <a:p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Brown Dwarfs ~3 orders of magnitude dimmer than the host star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10D14-B138-BEB4-3B13-3F3133B8D4E2}"/>
              </a:ext>
            </a:extLst>
          </p:cNvPr>
          <p:cNvSpPr txBox="1"/>
          <p:nvPr/>
        </p:nvSpPr>
        <p:spPr>
          <a:xfrm>
            <a:off x="11521441" y="103386"/>
            <a:ext cx="5673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11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4FEA2EB-74E8-EDFF-3C5D-4F1E9405292F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B38AAB-771C-D95C-A68F-46550BA7FAD4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  <a:endParaRPr lang="en-US" dirty="0">
              <a:solidFill>
                <a:srgbClr val="FFFFFF"/>
              </a:solidFill>
              <a:latin typeface="Helvetica"/>
              <a:cs typeface="Helvetica"/>
            </a:endParaRPr>
          </a:p>
          <a:p>
            <a:pPr algn="ctr"/>
            <a:endParaRPr lang="en-US" dirty="0"/>
          </a:p>
        </p:txBody>
      </p:sp>
      <p:pic>
        <p:nvPicPr>
          <p:cNvPr id="5" name="Picture 4" descr="A black and white photo of a black hole&#10;&#10;AI-generated content may be incorrect.">
            <a:extLst>
              <a:ext uri="{FF2B5EF4-FFF2-40B4-BE49-F238E27FC236}">
                <a16:creationId xmlns:a16="http://schemas.microsoft.com/office/drawing/2014/main" id="{AA00811A-A5CF-CDE2-5C46-AB59264C2D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49" t="38019" r="66484" b="18578"/>
          <a:stretch>
            <a:fillRect/>
          </a:stretch>
        </p:blipFill>
        <p:spPr>
          <a:xfrm>
            <a:off x="7445830" y="1492820"/>
            <a:ext cx="3601274" cy="3973820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621ADD-F607-9606-2029-A5A95E38955D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F3B7A13-830B-49F0-7452-7D3831D58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02723"/>
              </p:ext>
            </p:extLst>
          </p:nvPr>
        </p:nvGraphicFramePr>
        <p:xfrm>
          <a:off x="1233593" y="4288075"/>
          <a:ext cx="5138337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926">
                  <a:extLst>
                    <a:ext uri="{9D8B030D-6E8A-4147-A177-3AD203B41FA5}">
                      <a16:colId xmlns:a16="http://schemas.microsoft.com/office/drawing/2014/main" val="276454386"/>
                    </a:ext>
                  </a:extLst>
                </a:gridCol>
                <a:gridCol w="2510411">
                  <a:extLst>
                    <a:ext uri="{9D8B030D-6E8A-4147-A177-3AD203B41FA5}">
                      <a16:colId xmlns:a16="http://schemas.microsoft.com/office/drawing/2014/main" val="3733557153"/>
                    </a:ext>
                  </a:extLst>
                </a:gridCol>
              </a:tblGrid>
              <a:tr h="491646">
                <a:tc>
                  <a:txBody>
                    <a:bodyPr/>
                    <a:lstStyle/>
                    <a:p>
                      <a:r>
                        <a:rPr lang="en-US" sz="2800" dirty="0"/>
                        <a:t>Object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D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Brightness (Jy)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D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310693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r>
                        <a:rPr lang="en-US" sz="2800" dirty="0"/>
                        <a:t>HD 130948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3.36 Jy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639464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HD 130948 B+C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0.00985 Jy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304428"/>
                  </a:ext>
                </a:extLst>
              </a:tr>
            </a:tbl>
          </a:graphicData>
        </a:graphic>
      </p:graphicFrame>
      <p:pic>
        <p:nvPicPr>
          <p:cNvPr id="14" name="Picture 13" descr="A white circle in the sky&#10;&#10;AI-generated content may be incorrect.">
            <a:extLst>
              <a:ext uri="{FF2B5EF4-FFF2-40B4-BE49-F238E27FC236}">
                <a16:creationId xmlns:a16="http://schemas.microsoft.com/office/drawing/2014/main" id="{764E32D4-4D4C-C9D6-3A98-7FF9D2F39A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2" r="5459"/>
          <a:stretch>
            <a:fillRect/>
          </a:stretch>
        </p:blipFill>
        <p:spPr>
          <a:xfrm>
            <a:off x="7445830" y="1501274"/>
            <a:ext cx="3601273" cy="4080427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0FFE653-61EF-AE5B-4981-195C1C98A437}"/>
              </a:ext>
            </a:extLst>
          </p:cNvPr>
          <p:cNvSpPr/>
          <p:nvPr/>
        </p:nvSpPr>
        <p:spPr>
          <a:xfrm>
            <a:off x="8960115" y="2189435"/>
            <a:ext cx="976365" cy="978955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0D9906-F804-9978-EE5D-B6067612A810}"/>
              </a:ext>
            </a:extLst>
          </p:cNvPr>
          <p:cNvSpPr/>
          <p:nvPr/>
        </p:nvSpPr>
        <p:spPr>
          <a:xfrm>
            <a:off x="8597782" y="4738477"/>
            <a:ext cx="270174" cy="270963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C12035-43CD-102C-2E35-EA0A779FF153}"/>
              </a:ext>
            </a:extLst>
          </p:cNvPr>
          <p:cNvSpPr txBox="1"/>
          <p:nvPr/>
        </p:nvSpPr>
        <p:spPr>
          <a:xfrm>
            <a:off x="9217755" y="1690688"/>
            <a:ext cx="1829347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HD 130948 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85F4B9-65B2-2F73-7C16-E3A02023C730}"/>
              </a:ext>
            </a:extLst>
          </p:cNvPr>
          <p:cNvSpPr txBox="1"/>
          <p:nvPr/>
        </p:nvSpPr>
        <p:spPr>
          <a:xfrm>
            <a:off x="7596809" y="5111582"/>
            <a:ext cx="1980029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HD 130948 BC</a:t>
            </a:r>
          </a:p>
        </p:txBody>
      </p:sp>
    </p:spTree>
    <p:extLst>
      <p:ext uri="{BB962C8B-B14F-4D97-AF65-F5344CB8AC3E}">
        <p14:creationId xmlns:p14="http://schemas.microsoft.com/office/powerpoint/2010/main" val="2732140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36F96-A19E-C81B-E2F8-917714192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89EC434-55A8-4976-8EDA-1677287C2F8E}"/>
              </a:ext>
            </a:extLst>
          </p:cNvPr>
          <p:cNvSpPr/>
          <p:nvPr/>
        </p:nvSpPr>
        <p:spPr>
          <a:xfrm>
            <a:off x="9520194" y="1900736"/>
            <a:ext cx="1817241" cy="3621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AFBEB3-3040-92C6-F8FD-BD2168266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Results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 - Brown Dwarf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1BFB8-B0D5-CA14-313B-C4C0B42D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777" y="1550529"/>
            <a:ext cx="3227498" cy="451245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Given this flux, we can add it to past observations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Using spectra and new photometry, we compare to atmospheric models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265431-8EB6-19D9-8A0F-8174BEBB05FA}"/>
              </a:ext>
            </a:extLst>
          </p:cNvPr>
          <p:cNvSpPr txBox="1"/>
          <p:nvPr/>
        </p:nvSpPr>
        <p:spPr>
          <a:xfrm>
            <a:off x="11468878" y="103386"/>
            <a:ext cx="61990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12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C6D2BA3-B7BA-2B50-D65B-51E105C179E9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C74BA35-B262-B4FE-F54A-C6E56446ED62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7B119E-CFE9-ABF4-9767-76A61189A7DF}"/>
              </a:ext>
            </a:extLst>
          </p:cNvPr>
          <p:cNvSpPr txBox="1"/>
          <p:nvPr/>
        </p:nvSpPr>
        <p:spPr>
          <a:xfrm>
            <a:off x="3839734" y="5587762"/>
            <a:ext cx="488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Figure adapted from Briesemeister et al. (2019)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C3FDA4-3FAB-C68D-736C-D6FF982762B0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36FBAB-44C5-7B9C-D882-7795DE96FA8A}"/>
              </a:ext>
            </a:extLst>
          </p:cNvPr>
          <p:cNvGrpSpPr/>
          <p:nvPr/>
        </p:nvGrpSpPr>
        <p:grpSpPr>
          <a:xfrm>
            <a:off x="3950709" y="1892289"/>
            <a:ext cx="5622628" cy="3637919"/>
            <a:chOff x="3487790" y="1690688"/>
            <a:chExt cx="4441558" cy="281659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0BF71FF-4B07-6E18-0663-221CA43ECB12}"/>
                </a:ext>
              </a:extLst>
            </p:cNvPr>
            <p:cNvGrpSpPr/>
            <p:nvPr/>
          </p:nvGrpSpPr>
          <p:grpSpPr>
            <a:xfrm>
              <a:off x="3487790" y="1690688"/>
              <a:ext cx="4441558" cy="2816590"/>
              <a:chOff x="3487790" y="1690688"/>
              <a:chExt cx="4441558" cy="281659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3CAC644-1321-BEB7-2C18-562142CD9D10}"/>
                  </a:ext>
                </a:extLst>
              </p:cNvPr>
              <p:cNvSpPr/>
              <p:nvPr/>
            </p:nvSpPr>
            <p:spPr>
              <a:xfrm>
                <a:off x="3832813" y="4316186"/>
                <a:ext cx="4054555" cy="1871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503B89A-631E-0BA9-2B46-EF1F900BE0CA}"/>
                  </a:ext>
                </a:extLst>
              </p:cNvPr>
              <p:cNvGrpSpPr/>
              <p:nvPr/>
            </p:nvGrpSpPr>
            <p:grpSpPr>
              <a:xfrm>
                <a:off x="3487790" y="1692312"/>
                <a:ext cx="4441558" cy="2806767"/>
                <a:chOff x="3487790" y="1692312"/>
                <a:chExt cx="4441558" cy="2806767"/>
              </a:xfrm>
            </p:grpSpPr>
            <p:pic>
              <p:nvPicPr>
                <p:cNvPr id="12" name="Content Placeholder 10" descr="A graph of a number of numbers&#10;&#10;AI-generated content may be incorrect.">
                  <a:extLst>
                    <a:ext uri="{FF2B5EF4-FFF2-40B4-BE49-F238E27FC236}">
                      <a16:creationId xmlns:a16="http://schemas.microsoft.com/office/drawing/2014/main" id="{E16F9A1D-43B9-C332-A69D-6FD11444BD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b="49033"/>
                <a:stretch>
                  <a:fillRect/>
                </a:stretch>
              </p:blipFill>
              <p:spPr>
                <a:xfrm>
                  <a:off x="3487790" y="1692312"/>
                  <a:ext cx="4441558" cy="2013399"/>
                </a:xfrm>
                <a:prstGeom prst="rect">
                  <a:avLst/>
                </a:prstGeom>
              </p:spPr>
            </p:pic>
            <p:pic>
              <p:nvPicPr>
                <p:cNvPr id="11" name="Content Placeholder 10" descr="A graph of a number of numbers&#10;&#10;AI-generated content may be incorrect.">
                  <a:extLst>
                    <a:ext uri="{FF2B5EF4-FFF2-40B4-BE49-F238E27FC236}">
                      <a16:creationId xmlns:a16="http://schemas.microsoft.com/office/drawing/2014/main" id="{728E3F98-221B-2E28-32F8-B0CB5957AC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l="6529" t="82049"/>
                <a:stretch>
                  <a:fillRect/>
                </a:stretch>
              </p:blipFill>
              <p:spPr>
                <a:xfrm>
                  <a:off x="3777785" y="3666678"/>
                  <a:ext cx="4151563" cy="709137"/>
                </a:xfrm>
                <a:prstGeom prst="rect">
                  <a:avLst/>
                </a:prstGeom>
              </p:spPr>
            </p:pic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6A0BBEB-67BC-F2E9-1021-8BECF6CAAAC2}"/>
                    </a:ext>
                  </a:extLst>
                </p:cNvPr>
                <p:cNvSpPr/>
                <p:nvPr/>
              </p:nvSpPr>
              <p:spPr>
                <a:xfrm>
                  <a:off x="5140713" y="3226777"/>
                  <a:ext cx="955288" cy="36927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4B5314D-8F65-BE4A-A4AA-7BCA69DA72AE}"/>
                    </a:ext>
                  </a:extLst>
                </p:cNvPr>
                <p:cNvSpPr/>
                <p:nvPr/>
              </p:nvSpPr>
              <p:spPr>
                <a:xfrm>
                  <a:off x="7785016" y="4256471"/>
                  <a:ext cx="144332" cy="2426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3" name="Content Placeholder 10" descr="A graph of a number of numbers&#10;&#10;AI-generated content may be incorrect.">
                <a:extLst>
                  <a:ext uri="{FF2B5EF4-FFF2-40B4-BE49-F238E27FC236}">
                    <a16:creationId xmlns:a16="http://schemas.microsoft.com/office/drawing/2014/main" id="{1DFD2123-7860-609B-19D7-D10F47BC9A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10673" r="91870" b="18027"/>
              <a:stretch>
                <a:fillRect/>
              </a:stretch>
            </p:blipFill>
            <p:spPr>
              <a:xfrm>
                <a:off x="3487790" y="1690688"/>
                <a:ext cx="361086" cy="2816590"/>
              </a:xfrm>
              <a:prstGeom prst="rect">
                <a:avLst/>
              </a:prstGeom>
            </p:spPr>
          </p:pic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420972-B79E-237C-53A5-B4D84D212AC3}"/>
                </a:ext>
              </a:extLst>
            </p:cNvPr>
            <p:cNvSpPr/>
            <p:nvPr/>
          </p:nvSpPr>
          <p:spPr>
            <a:xfrm flipV="1">
              <a:off x="3789260" y="3516215"/>
              <a:ext cx="306058" cy="494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CF98E18-ADA8-AC24-2388-066F7818AB3E}"/>
                </a:ext>
              </a:extLst>
            </p:cNvPr>
            <p:cNvSpPr/>
            <p:nvPr/>
          </p:nvSpPr>
          <p:spPr>
            <a:xfrm flipV="1">
              <a:off x="3784344" y="4375815"/>
              <a:ext cx="45745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B7A074B-112C-88F4-D8AD-8E0CAE343CD7}"/>
              </a:ext>
            </a:extLst>
          </p:cNvPr>
          <p:cNvSpPr txBox="1"/>
          <p:nvPr/>
        </p:nvSpPr>
        <p:spPr>
          <a:xfrm>
            <a:off x="3872664" y="1377117"/>
            <a:ext cx="45136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5DA9"/>
                </a:solidFill>
                <a:ea typeface="Calibri"/>
                <a:cs typeface="Calibri"/>
              </a:rPr>
              <a:t>Spectra of Each Brown Dwarf</a:t>
            </a:r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61CC2A-0F01-66A7-E4D0-3888F7FEEC0F}"/>
              </a:ext>
            </a:extLst>
          </p:cNvPr>
          <p:cNvCxnSpPr>
            <a:cxnSpLocks/>
          </p:cNvCxnSpPr>
          <p:nvPr/>
        </p:nvCxnSpPr>
        <p:spPr>
          <a:xfrm>
            <a:off x="9390625" y="4489007"/>
            <a:ext cx="1800904" cy="1645"/>
          </a:xfrm>
          <a:prstGeom prst="line">
            <a:avLst/>
          </a:prstGeom>
          <a:ln w="25400">
            <a:solidFill>
              <a:srgbClr val="FF5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CBB28B9-6B8C-DD14-C944-508C4CD4D85F}"/>
              </a:ext>
            </a:extLst>
          </p:cNvPr>
          <p:cNvCxnSpPr/>
          <p:nvPr/>
        </p:nvCxnSpPr>
        <p:spPr>
          <a:xfrm>
            <a:off x="10037548" y="4490652"/>
            <a:ext cx="0" cy="98650"/>
          </a:xfrm>
          <a:prstGeom prst="line">
            <a:avLst/>
          </a:prstGeom>
          <a:ln w="25400">
            <a:solidFill>
              <a:srgbClr val="FF5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B45A62-A1D2-2822-6C22-9482240BF03F}"/>
              </a:ext>
            </a:extLst>
          </p:cNvPr>
          <p:cNvCxnSpPr/>
          <p:nvPr/>
        </p:nvCxnSpPr>
        <p:spPr>
          <a:xfrm>
            <a:off x="10718114" y="4495133"/>
            <a:ext cx="0" cy="98650"/>
          </a:xfrm>
          <a:prstGeom prst="line">
            <a:avLst/>
          </a:prstGeom>
          <a:ln w="25400">
            <a:solidFill>
              <a:srgbClr val="FF5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33F3B48-AF76-9169-3180-E10AA2321F3C}"/>
              </a:ext>
            </a:extLst>
          </p:cNvPr>
          <p:cNvSpPr/>
          <p:nvPr/>
        </p:nvSpPr>
        <p:spPr>
          <a:xfrm>
            <a:off x="3983578" y="1900737"/>
            <a:ext cx="436253" cy="357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Flux (erg/s/cm^2/micron)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72EDF6-88CC-7D4E-4211-852D0AAC7D78}"/>
              </a:ext>
            </a:extLst>
          </p:cNvPr>
          <p:cNvSpPr/>
          <p:nvPr/>
        </p:nvSpPr>
        <p:spPr>
          <a:xfrm>
            <a:off x="5635318" y="4942788"/>
            <a:ext cx="3231093" cy="466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Wavelength (microns)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BC85C8-6B4C-5618-3CE9-C1296A732C32}"/>
              </a:ext>
            </a:extLst>
          </p:cNvPr>
          <p:cNvSpPr txBox="1"/>
          <p:nvPr/>
        </p:nvSpPr>
        <p:spPr>
          <a:xfrm>
            <a:off x="9764966" y="4574282"/>
            <a:ext cx="49244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solidFill>
                  <a:srgbClr val="FF5DA9"/>
                </a:solidFill>
              </a:rPr>
              <a:t>4.4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D32920-29B3-EEE4-BFE7-75F3E8802B74}"/>
              </a:ext>
            </a:extLst>
          </p:cNvPr>
          <p:cNvSpPr txBox="1"/>
          <p:nvPr/>
        </p:nvSpPr>
        <p:spPr>
          <a:xfrm>
            <a:off x="10465357" y="4560971"/>
            <a:ext cx="49244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solidFill>
                  <a:srgbClr val="FF5DA9"/>
                </a:solidFill>
              </a:rPr>
              <a:t>4.6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2784E3-CF36-C6DA-B81F-E72EEB4CFF40}"/>
              </a:ext>
            </a:extLst>
          </p:cNvPr>
          <p:cNvSpPr txBox="1"/>
          <p:nvPr/>
        </p:nvSpPr>
        <p:spPr>
          <a:xfrm>
            <a:off x="10158547" y="3297373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5DA9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99858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408E09-97A0-5C41-BA9E-7A92834A5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E7FD48-FB4B-877F-DF8E-DA528719FE5B}"/>
              </a:ext>
            </a:extLst>
          </p:cNvPr>
          <p:cNvSpPr/>
          <p:nvPr/>
        </p:nvSpPr>
        <p:spPr>
          <a:xfrm>
            <a:off x="3980869" y="3057207"/>
            <a:ext cx="7056355" cy="1684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2D241-AC50-B73B-B72C-01C2101C4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Results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 - Brown Dwarf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D40FF-47D2-6859-8E88-7BF93FCBD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33" y="1574493"/>
            <a:ext cx="2998218" cy="4390893"/>
          </a:xfrm>
        </p:spPr>
        <p:txBody>
          <a:bodyPr vert="horz" lIns="36576" tIns="45720" rIns="27432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We have combined brown dwarf flux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Current data suggests both brown dwarfs are cloudy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D4B2CE-8375-5B8C-B51A-97479FDA5974}"/>
              </a:ext>
            </a:extLst>
          </p:cNvPr>
          <p:cNvSpPr txBox="1"/>
          <p:nvPr/>
        </p:nvSpPr>
        <p:spPr>
          <a:xfrm>
            <a:off x="11468878" y="103386"/>
            <a:ext cx="61990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13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E3D771-52CE-9D55-26BA-415451F1AAFF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EAA15D1-F8F8-BA61-484B-6FEC0A5BD3DC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F1A7E-C2A8-B274-2285-B57337B6F424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811950A-76FF-54EA-C626-0D83496F2580}"/>
              </a:ext>
            </a:extLst>
          </p:cNvPr>
          <p:cNvSpPr txBox="1"/>
          <p:nvPr/>
        </p:nvSpPr>
        <p:spPr>
          <a:xfrm>
            <a:off x="3865790" y="1345368"/>
            <a:ext cx="705635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5DA9"/>
                </a:solidFill>
                <a:ea typeface="Calibri"/>
                <a:cs typeface="Calibri"/>
              </a:rPr>
              <a:t>Combined Flux Plotted on Atmospheric Model</a:t>
            </a:r>
          </a:p>
          <a:p>
            <a:r>
              <a:rPr lang="en-US" sz="2800" b="1" dirty="0">
                <a:solidFill>
                  <a:srgbClr val="FF5DA9"/>
                </a:solidFill>
                <a:ea typeface="Calibri"/>
                <a:cs typeface="Calibri"/>
              </a:rPr>
              <a:t> 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4E2552-4BB9-E407-14AF-98332B12B60F}"/>
              </a:ext>
            </a:extLst>
          </p:cNvPr>
          <p:cNvSpPr/>
          <p:nvPr/>
        </p:nvSpPr>
        <p:spPr>
          <a:xfrm>
            <a:off x="4630717" y="1956824"/>
            <a:ext cx="436253" cy="357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Flux (W/m^2/m)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5CA452-1244-F101-8A0E-037AA2869296}"/>
              </a:ext>
            </a:extLst>
          </p:cNvPr>
          <p:cNvSpPr/>
          <p:nvPr/>
        </p:nvSpPr>
        <p:spPr>
          <a:xfrm>
            <a:off x="5009100" y="4960385"/>
            <a:ext cx="3231093" cy="299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Wavelength (microns)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93CA5C-8682-5B41-1A52-A05B54D4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000" y="3268917"/>
            <a:ext cx="2135037" cy="126060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7854BB0A-B808-4432-B063-C1B2DB3D7464}"/>
              </a:ext>
            </a:extLst>
          </p:cNvPr>
          <p:cNvSpPr txBox="1"/>
          <p:nvPr/>
        </p:nvSpPr>
        <p:spPr>
          <a:xfrm>
            <a:off x="4157462" y="3661622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169F6F-B470-C9D5-0EA0-BFA11E11F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868" y="1814042"/>
            <a:ext cx="7056356" cy="38816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43EB7AA-2FD5-3727-75CA-E464D679A0C4}"/>
              </a:ext>
            </a:extLst>
          </p:cNvPr>
          <p:cNvSpPr txBox="1"/>
          <p:nvPr/>
        </p:nvSpPr>
        <p:spPr>
          <a:xfrm>
            <a:off x="3865790" y="5703423"/>
            <a:ext cx="488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3733205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D17CF2-FEB2-C0CF-C7D7-8C469ACA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08008D9-DA43-E0C7-396F-DE6FF76C7957}"/>
              </a:ext>
            </a:extLst>
          </p:cNvPr>
          <p:cNvSpPr txBox="1"/>
          <p:nvPr/>
        </p:nvSpPr>
        <p:spPr>
          <a:xfrm>
            <a:off x="837451" y="1728615"/>
            <a:ext cx="4248151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Reduce data taken with both LBT mirrors</a:t>
            </a:r>
          </a:p>
          <a:p>
            <a:pPr>
              <a:lnSpc>
                <a:spcPct val="100000"/>
              </a:lnSpc>
            </a:pPr>
            <a:r>
              <a:rPr lang="en-US" sz="1000" dirty="0">
                <a:ea typeface="Calibri"/>
                <a:cs typeface="Calibri"/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Point Spread Function (PSF) fitting</a:t>
            </a:r>
          </a:p>
          <a:p>
            <a:r>
              <a:rPr lang="en-US" sz="1000" dirty="0">
                <a:ea typeface="Calibri"/>
                <a:cs typeface="Calibri"/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We can use this system to test evolutionary models, including the impact of clouds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19A30F-5D71-F01F-570F-3E859E0B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445DE-0951-3E61-1F13-CBF44B622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4665" y="1454858"/>
            <a:ext cx="1480746" cy="104823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Calibri"/>
                <a:cs typeface="Calibri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F4AAF9-6559-1224-5B25-79F4898DF171}"/>
              </a:ext>
            </a:extLst>
          </p:cNvPr>
          <p:cNvSpPr txBox="1"/>
          <p:nvPr/>
        </p:nvSpPr>
        <p:spPr>
          <a:xfrm>
            <a:off x="11497733" y="103386"/>
            <a:ext cx="59105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14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340E91F-7784-275D-C89D-C66069273EA7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36535C9-4763-B987-4F29-724ED15ED8E9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  <a:endParaRPr lang="en-US" dirty="0">
              <a:solidFill>
                <a:srgbClr val="FFFFFF"/>
              </a:solidFill>
              <a:latin typeface="Helvetica"/>
              <a:cs typeface="Helvetica"/>
            </a:endParaRPr>
          </a:p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812967-510B-3536-2FA6-BF4202FDB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994" y="914031"/>
            <a:ext cx="5752987" cy="4306824"/>
          </a:xfrm>
          <a:prstGeom prst="rect">
            <a:avLst/>
          </a:prstGeom>
          <a:effectLst>
            <a:softEdge rad="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9B16E1-737B-4CD4-30DE-842E29E6507D}"/>
              </a:ext>
            </a:extLst>
          </p:cNvPr>
          <p:cNvSpPr txBox="1"/>
          <p:nvPr/>
        </p:nvSpPr>
        <p:spPr>
          <a:xfrm>
            <a:off x="5401994" y="5220855"/>
            <a:ext cx="2636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Credits: NASA/JPL-Caltech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86442-B8C2-C642-E633-56FCE67EA3C4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1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3358B6D6-B1D2-03F5-DD57-7322D3F089A7}"/>
              </a:ext>
            </a:extLst>
          </p:cNvPr>
          <p:cNvSpPr/>
          <p:nvPr/>
        </p:nvSpPr>
        <p:spPr>
          <a:xfrm>
            <a:off x="6267061" y="4761773"/>
            <a:ext cx="825784" cy="11891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22858-7441-5108-3FA6-02A82EE3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588" y="2550044"/>
            <a:ext cx="8182948" cy="1566603"/>
          </a:xfrm>
        </p:spPr>
        <p:txBody>
          <a:bodyPr>
            <a:noAutofit/>
          </a:bodyPr>
          <a:lstStyle/>
          <a:p>
            <a:r>
              <a:rPr lang="en-US" sz="9600" b="1">
                <a:solidFill>
                  <a:schemeClr val="bg2"/>
                </a:solidFill>
                <a:latin typeface="Helvetica"/>
                <a:ea typeface="Calibri Light"/>
                <a:cs typeface="Helvetica"/>
              </a:rPr>
              <a:t>THANK YOU!</a:t>
            </a:r>
            <a:endParaRPr lang="en-US" sz="9600" b="1">
              <a:solidFill>
                <a:schemeClr val="bg2"/>
              </a:solidFill>
              <a:latin typeface="Helvetica"/>
              <a:cs typeface="Helvetica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9D9AEFD-F798-BA6B-A52A-C024B0834A27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940896F-DA3C-13B7-F667-6A5CD2A74AA6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  <a:endParaRPr lang="en-US" dirty="0">
              <a:solidFill>
                <a:srgbClr val="FFFFFF"/>
              </a:solidFill>
              <a:latin typeface="Helvetica"/>
              <a:cs typeface="Helvetica"/>
            </a:endParaRPr>
          </a:p>
          <a:p>
            <a:pPr algn="ctr"/>
            <a:endParaRPr lang="en-US" dirty="0"/>
          </a:p>
        </p:txBody>
      </p:sp>
      <p:pic>
        <p:nvPicPr>
          <p:cNvPr id="7" name="Picture 4" descr="mage result for jupiter">
            <a:extLst>
              <a:ext uri="{FF2B5EF4-FFF2-40B4-BE49-F238E27FC236}">
                <a16:creationId xmlns:a16="http://schemas.microsoft.com/office/drawing/2014/main" id="{2ADEC5B4-B329-7E29-5A5E-A94C10D6D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0" r="22316"/>
          <a:stretch/>
        </p:blipFill>
        <p:spPr bwMode="auto">
          <a:xfrm>
            <a:off x="9598370" y="3429000"/>
            <a:ext cx="228597" cy="23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42D406-26E5-1340-95EA-7B2C70CBEB45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093E6AA-12C0-2EF9-80C6-33A94A3B70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399" r="70664" b="1805"/>
          <a:stretch>
            <a:fillRect/>
          </a:stretch>
        </p:blipFill>
        <p:spPr>
          <a:xfrm>
            <a:off x="4908643" y="4834621"/>
            <a:ext cx="1187357" cy="10155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A41D9F-FB2F-F8E0-0B20-DCF2480E3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062" y="4783886"/>
            <a:ext cx="825783" cy="11449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F8427-78B6-879B-03C9-3FA8491AC4D8}"/>
              </a:ext>
            </a:extLst>
          </p:cNvPr>
          <p:cNvSpPr/>
          <p:nvPr/>
        </p:nvSpPr>
        <p:spPr>
          <a:xfrm>
            <a:off x="5924940" y="4834621"/>
            <a:ext cx="198612" cy="5725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04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820539-B221-85B7-87F2-A8511AE98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8E49-8107-E860-5385-048AC297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517" y="368369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What Is a Brown Dwarf?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C3B51-FFBE-4D58-A297-B728CEFD7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51" y="1435345"/>
            <a:ext cx="3056123" cy="435601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3000" dirty="0">
                <a:solidFill>
                  <a:schemeClr val="bg1"/>
                </a:solidFill>
                <a:ea typeface="Calibri"/>
                <a:cs typeface="Calibri"/>
              </a:rPr>
              <a:t>Too small to ignite hydrogen fusion in core 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solidFill>
                  <a:schemeClr val="bg1"/>
                </a:solidFill>
                <a:ea typeface="Calibri"/>
                <a:cs typeface="Calibri"/>
              </a:rPr>
              <a:t>Large temperature range</a:t>
            </a:r>
          </a:p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chemeClr val="bg1"/>
                </a:solidFill>
                <a:ea typeface="Calibri"/>
                <a:cs typeface="Calibri"/>
              </a:rPr>
              <a:t>Cold enough for molecules</a:t>
            </a:r>
            <a:endParaRPr lang="en-US" sz="3000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en-US" sz="3000" dirty="0">
                <a:solidFill>
                  <a:schemeClr val="bg1"/>
                </a:solidFill>
                <a:ea typeface="Calibri"/>
                <a:cs typeface="Calibri"/>
              </a:rPr>
              <a:t>Cooling affected by clouds in atmosphere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92DC7B-38A9-C658-F0CD-F4CDF6A4A100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2</a:t>
            </a:r>
            <a:endParaRPr lang="en-US" sz="2800" b="1">
              <a:solidFill>
                <a:schemeClr val="bg1"/>
              </a:solidFill>
              <a:latin typeface="Helvetica"/>
              <a:cs typeface="Helvetica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E3021CD-BBE4-4BA9-F4BD-2C4C65456698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C44CAA9-7A3B-A329-B1E9-9AA3E6F80BF0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42676-2794-B6CE-5764-6585287C9B20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2DE0C3-B08F-F22C-BDCF-50654C2F5F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395" b="4484"/>
          <a:stretch>
            <a:fillRect/>
          </a:stretch>
        </p:blipFill>
        <p:spPr>
          <a:xfrm>
            <a:off x="4135466" y="1561445"/>
            <a:ext cx="7751934" cy="3144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4AD74D-D2A2-7F38-D6A7-F2732318DB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384" b="48797"/>
          <a:stretch>
            <a:fillRect/>
          </a:stretch>
        </p:blipFill>
        <p:spPr>
          <a:xfrm>
            <a:off x="7146758" y="4621484"/>
            <a:ext cx="2895600" cy="86474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1D6DA5A-19C3-E9D1-27A1-BF2288F000E0}"/>
              </a:ext>
            </a:extLst>
          </p:cNvPr>
          <p:cNvSpPr/>
          <p:nvPr/>
        </p:nvSpPr>
        <p:spPr>
          <a:xfrm>
            <a:off x="6819121" y="4527755"/>
            <a:ext cx="3402395" cy="1409028"/>
          </a:xfrm>
          <a:prstGeom prst="roundRect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A6135E-E04B-2164-3111-51C6D1633A7E}"/>
              </a:ext>
            </a:extLst>
          </p:cNvPr>
          <p:cNvCxnSpPr>
            <a:cxnSpLocks/>
          </p:cNvCxnSpPr>
          <p:nvPr/>
        </p:nvCxnSpPr>
        <p:spPr>
          <a:xfrm flipV="1">
            <a:off x="6911045" y="3684896"/>
            <a:ext cx="1800776" cy="882052"/>
          </a:xfrm>
          <a:prstGeom prst="line">
            <a:avLst/>
          </a:prstGeom>
          <a:ln w="38100">
            <a:solidFill>
              <a:srgbClr val="FF5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D50B7C-A445-8D8D-D7FA-0D02CCBCE677}"/>
              </a:ext>
            </a:extLst>
          </p:cNvPr>
          <p:cNvCxnSpPr>
            <a:cxnSpLocks/>
          </p:cNvCxnSpPr>
          <p:nvPr/>
        </p:nvCxnSpPr>
        <p:spPr>
          <a:xfrm flipH="1" flipV="1">
            <a:off x="8711821" y="3684896"/>
            <a:ext cx="1509695" cy="955934"/>
          </a:xfrm>
          <a:prstGeom prst="line">
            <a:avLst/>
          </a:prstGeom>
          <a:ln w="38100">
            <a:solidFill>
              <a:srgbClr val="FF5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82E2A44-15AD-B086-7413-AF024D20C3AE}"/>
              </a:ext>
            </a:extLst>
          </p:cNvPr>
          <p:cNvSpPr txBox="1"/>
          <p:nvPr/>
        </p:nvSpPr>
        <p:spPr>
          <a:xfrm>
            <a:off x="7166832" y="5383205"/>
            <a:ext cx="2766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3000K           250K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A245649-E79B-BA55-404C-4730D1F2C6FD}"/>
              </a:ext>
            </a:extLst>
          </p:cNvPr>
          <p:cNvCxnSpPr/>
          <p:nvPr/>
        </p:nvCxnSpPr>
        <p:spPr>
          <a:xfrm flipH="1">
            <a:off x="8301038" y="5644815"/>
            <a:ext cx="64293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80D3BE6-791F-BC11-FFD3-B95B707E4636}"/>
              </a:ext>
            </a:extLst>
          </p:cNvPr>
          <p:cNvSpPr txBox="1"/>
          <p:nvPr/>
        </p:nvSpPr>
        <p:spPr>
          <a:xfrm>
            <a:off x="4135466" y="4675097"/>
            <a:ext cx="1476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Credits: NASA</a:t>
            </a:r>
          </a:p>
        </p:txBody>
      </p:sp>
    </p:spTree>
    <p:extLst>
      <p:ext uri="{BB962C8B-B14F-4D97-AF65-F5344CB8AC3E}">
        <p14:creationId xmlns:p14="http://schemas.microsoft.com/office/powerpoint/2010/main" val="43394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163654-2A9B-643F-EC5C-FEEF20793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BF87-FDCA-133C-7351-5420D0853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The System 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–</a:t>
            </a:r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 HD 130948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84C09D-0799-F0DF-9FE8-4F1645416447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3</a:t>
            </a:r>
            <a:endParaRPr lang="en-US" sz="2800" b="1">
              <a:solidFill>
                <a:schemeClr val="bg1"/>
              </a:solidFill>
              <a:latin typeface="Helvetica"/>
              <a:cs typeface="Helvetic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9DC543-E61B-5F91-824B-A19AD0D8C503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58B3B6E-A0EE-E1EA-44CA-B4396070104E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F437E52-18A1-1AE7-C3C5-B8FBDAAA7E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" t="8607" r="4001" b="2360"/>
          <a:stretch>
            <a:fillRect/>
          </a:stretch>
        </p:blipFill>
        <p:spPr bwMode="auto">
          <a:xfrm>
            <a:off x="6557553" y="1512590"/>
            <a:ext cx="4293327" cy="409269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EF7689D2-CDCB-46DD-0969-7589426375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7451" y="1564584"/>
            <a:ext cx="5224289" cy="404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Calibri" panose="020F0502020204030204" pitchFamily="34" charset="0"/>
              </a:rPr>
              <a:t>System of a two brown dwarfs co-orbiting a sun-like star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dirty="0"/>
              <a:t>.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cs typeface="Calibri" panose="020F0502020204030204" pitchFamily="34" charset="0"/>
              </a:rPr>
              <a:t>Binary is about 45AU from the host star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cs typeface="Calibri" panose="020F0502020204030204" pitchFamily="34" charset="0"/>
              </a:rPr>
              <a:t>b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Calibri" panose="020F0502020204030204" pitchFamily="34" charset="0"/>
              </a:rPr>
              <a:t>Why This System?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cs typeface="Calibri" panose="020F0502020204030204" pitchFamily="34" charset="0"/>
              </a:rPr>
              <a:t>Benchmark system, we know mass and age, good for testing theory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D738A5-000D-7A49-F760-D60A7DD86618}"/>
              </a:ext>
            </a:extLst>
          </p:cNvPr>
          <p:cNvSpPr/>
          <p:nvPr/>
        </p:nvSpPr>
        <p:spPr>
          <a:xfrm>
            <a:off x="7070990" y="3713441"/>
            <a:ext cx="146488" cy="181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6F25B3-50EF-AEA8-DA46-8AD5A16A92A0}"/>
              </a:ext>
            </a:extLst>
          </p:cNvPr>
          <p:cNvSpPr/>
          <p:nvPr/>
        </p:nvSpPr>
        <p:spPr>
          <a:xfrm>
            <a:off x="7070989" y="1632749"/>
            <a:ext cx="3657600" cy="3654722"/>
          </a:xfrm>
          <a:prstGeom prst="ellipse">
            <a:avLst/>
          </a:prstGeom>
          <a:noFill/>
          <a:ln w="28575">
            <a:solidFill>
              <a:srgbClr val="FF5DA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D00814-AE1E-9636-EB9E-7A982E997B80}"/>
              </a:ext>
            </a:extLst>
          </p:cNvPr>
          <p:cNvSpPr txBox="1"/>
          <p:nvPr/>
        </p:nvSpPr>
        <p:spPr>
          <a:xfrm>
            <a:off x="2728213" y="5562721"/>
            <a:ext cx="3455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5DA9"/>
                </a:solidFill>
              </a:rPr>
              <a:t>Distance of Neptune Orbit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C801C3-82A6-F017-4EBF-AB255376EA6A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6184031" y="5104924"/>
            <a:ext cx="1522049" cy="688630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0A395E8-D08F-87FF-6134-E71FDF0E13D7}"/>
              </a:ext>
            </a:extLst>
          </p:cNvPr>
          <p:cNvSpPr txBox="1"/>
          <p:nvPr/>
        </p:nvSpPr>
        <p:spPr>
          <a:xfrm>
            <a:off x="8445764" y="3050287"/>
            <a:ext cx="162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DA9"/>
                </a:solidFill>
                <a:latin typeface="Helvetica" pitchFamily="2" charset="0"/>
              </a:rPr>
              <a:t>HD 130948 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AAABC5-0798-AA25-9BD9-66C5A9664A47}"/>
              </a:ext>
            </a:extLst>
          </p:cNvPr>
          <p:cNvSpPr/>
          <p:nvPr/>
        </p:nvSpPr>
        <p:spPr>
          <a:xfrm>
            <a:off x="6819122" y="1528399"/>
            <a:ext cx="618741" cy="6886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973896-9870-4C0B-9865-7BEA7D373D8B}"/>
              </a:ext>
            </a:extLst>
          </p:cNvPr>
          <p:cNvSpPr txBox="1"/>
          <p:nvPr/>
        </p:nvSpPr>
        <p:spPr>
          <a:xfrm>
            <a:off x="6407521" y="5622651"/>
            <a:ext cx="4058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Discovery image from Potter et al. (2002)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B99FAB-2573-B758-C49A-DB0C387448EE}"/>
              </a:ext>
            </a:extLst>
          </p:cNvPr>
          <p:cNvSpPr txBox="1"/>
          <p:nvPr/>
        </p:nvSpPr>
        <p:spPr>
          <a:xfrm>
            <a:off x="6866496" y="3676006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EBD7DF-2B6D-F524-EEFE-6DE96F13A67C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42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447A2-425C-6CA8-A46D-AA38D2887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B279-AA35-037F-2A35-17404DB9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Observations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FE22E-7269-1C95-68ED-AA32B16D8027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44A2D7-1593-5E60-1001-5CD90315ACF2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8EFE8D8-6CAF-E6DA-FEDB-34E6B4218677}"/>
              </a:ext>
            </a:extLst>
          </p:cNvPr>
          <p:cNvSpPr txBox="1"/>
          <p:nvPr/>
        </p:nvSpPr>
        <p:spPr>
          <a:xfrm>
            <a:off x="723122" y="6212633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376AC-0C0D-8B1B-CF6E-CEBB39D57BE3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D97E69-061F-187F-5B22-6B0F9F8F2E93}"/>
              </a:ext>
            </a:extLst>
          </p:cNvPr>
          <p:cNvSpPr txBox="1"/>
          <p:nvPr/>
        </p:nvSpPr>
        <p:spPr>
          <a:xfrm>
            <a:off x="779396" y="1476969"/>
            <a:ext cx="4321377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Taken with the Large Binocular Telescope using only one mirror</a:t>
            </a:r>
          </a:p>
          <a:p>
            <a:r>
              <a:rPr lang="en-US" sz="1000" dirty="0"/>
              <a:t>.</a:t>
            </a:r>
            <a:endParaRPr lang="en-US" sz="1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</a:rPr>
              <a:t>LMIRcam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 (LBT Mid-InfraRed Camera)</a:t>
            </a:r>
          </a:p>
          <a:p>
            <a:r>
              <a:rPr lang="en-US" sz="1000" dirty="0"/>
              <a:t>.</a:t>
            </a:r>
            <a:endParaRPr lang="en-US" sz="1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cs typeface="Calibri" panose="020F0502020204030204" pitchFamily="34" charset="0"/>
              </a:rPr>
              <a:t>Previously observed up to a 4.1-micron wavelength</a:t>
            </a:r>
          </a:p>
          <a:p>
            <a:r>
              <a:rPr lang="en-US" sz="1000" dirty="0"/>
              <a:t>.</a:t>
            </a:r>
            <a:endParaRPr lang="en-US" altLang="en-US" sz="1000" dirty="0">
              <a:solidFill>
                <a:schemeClr val="bg1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New Images in M-band (4.5 microns)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7A715-0940-6675-BF97-5225F7006CA4}"/>
              </a:ext>
            </a:extLst>
          </p:cNvPr>
          <p:cNvSpPr txBox="1"/>
          <p:nvPr/>
        </p:nvSpPr>
        <p:spPr>
          <a:xfrm>
            <a:off x="5384861" y="5368125"/>
            <a:ext cx="2728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Credits: David S. Steele/AP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63C5E9-9C3E-250C-A390-32D749806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2988" y="1110510"/>
            <a:ext cx="5493697" cy="425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4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E4E90-B13D-33BE-C120-F645C5228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close-up of a graph&#10;&#10;AI-generated content may be incorrect.">
            <a:extLst>
              <a:ext uri="{FF2B5EF4-FFF2-40B4-BE49-F238E27FC236}">
                <a16:creationId xmlns:a16="http://schemas.microsoft.com/office/drawing/2014/main" id="{1736FBE8-B505-F6C6-D3D4-4F8AAEBA2A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91" t="25625" r="15340" b="25475"/>
          <a:stretch>
            <a:fillRect/>
          </a:stretch>
        </p:blipFill>
        <p:spPr>
          <a:xfrm>
            <a:off x="3867316" y="1556333"/>
            <a:ext cx="7468802" cy="3737305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CFCB64-33A2-13FD-CBE7-834F02E3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Reducing Data 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–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Raw Data</a:t>
            </a:r>
            <a:endParaRPr lang="en-US" b="1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87D10E-2F75-A8AD-A4EE-7DBC82A74A93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5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0C3690-F89E-E800-E7EF-A127C1DF6395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5F4672-4957-5D3F-58F5-D1A640F02C14}"/>
              </a:ext>
            </a:extLst>
          </p:cNvPr>
          <p:cNvSpPr txBox="1"/>
          <p:nvPr/>
        </p:nvSpPr>
        <p:spPr>
          <a:xfrm>
            <a:off x="723122" y="6212633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0CA7F-D253-320E-62FB-E81E230DAA4E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BB5D337-F400-CBEE-0697-EFFC0986805B}"/>
              </a:ext>
            </a:extLst>
          </p:cNvPr>
          <p:cNvCxnSpPr>
            <a:cxnSpLocks/>
          </p:cNvCxnSpPr>
          <p:nvPr/>
        </p:nvCxnSpPr>
        <p:spPr>
          <a:xfrm flipV="1">
            <a:off x="7210697" y="4546395"/>
            <a:ext cx="1593669" cy="827302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7A488E-ACD3-B37D-7DF4-B5F3FEA91FDA}"/>
              </a:ext>
            </a:extLst>
          </p:cNvPr>
          <p:cNvCxnSpPr>
            <a:cxnSpLocks/>
          </p:cNvCxnSpPr>
          <p:nvPr/>
        </p:nvCxnSpPr>
        <p:spPr>
          <a:xfrm flipH="1" flipV="1">
            <a:off x="6727371" y="2525829"/>
            <a:ext cx="483325" cy="288287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2F910BD-9F44-0C1B-3A64-FEBA5480BB42}"/>
              </a:ext>
            </a:extLst>
          </p:cNvPr>
          <p:cNvCxnSpPr>
            <a:cxnSpLocks/>
          </p:cNvCxnSpPr>
          <p:nvPr/>
        </p:nvCxnSpPr>
        <p:spPr>
          <a:xfrm flipV="1">
            <a:off x="7210697" y="2939143"/>
            <a:ext cx="169817" cy="2434554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B7631DE-A0DE-3F99-E0C5-1A31C0398FC7}"/>
              </a:ext>
            </a:extLst>
          </p:cNvPr>
          <p:cNvSpPr txBox="1"/>
          <p:nvPr/>
        </p:nvSpPr>
        <p:spPr>
          <a:xfrm>
            <a:off x="5778913" y="5426596"/>
            <a:ext cx="41543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Channel Noise/ Striping Pattern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92CBD08-DEA8-AF9C-00B7-C618C53276C9}"/>
              </a:ext>
            </a:extLst>
          </p:cNvPr>
          <p:cNvSpPr/>
          <p:nvPr/>
        </p:nvSpPr>
        <p:spPr>
          <a:xfrm>
            <a:off x="5487852" y="3322065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E98449-A5FD-1C7D-0781-AC7364FD2756}"/>
              </a:ext>
            </a:extLst>
          </p:cNvPr>
          <p:cNvSpPr txBox="1"/>
          <p:nvPr/>
        </p:nvSpPr>
        <p:spPr>
          <a:xfrm>
            <a:off x="3579223" y="5408700"/>
            <a:ext cx="17861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HD 130948A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FFCDB65-F63B-ED5A-5412-F00381F5FE57}"/>
              </a:ext>
            </a:extLst>
          </p:cNvPr>
          <p:cNvCxnSpPr>
            <a:cxnSpLocks/>
          </p:cNvCxnSpPr>
          <p:nvPr/>
        </p:nvCxnSpPr>
        <p:spPr>
          <a:xfrm flipV="1">
            <a:off x="4502677" y="3666622"/>
            <a:ext cx="1034573" cy="1792660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54AB374-E437-5751-65F9-3726BE4A29FD}"/>
              </a:ext>
            </a:extLst>
          </p:cNvPr>
          <p:cNvSpPr txBox="1"/>
          <p:nvPr/>
        </p:nvSpPr>
        <p:spPr>
          <a:xfrm>
            <a:off x="531223" y="1484451"/>
            <a:ext cx="31978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Raw data is impacted by various sources of noise including thermal, background, and detector noise</a:t>
            </a:r>
          </a:p>
        </p:txBody>
      </p:sp>
    </p:spTree>
    <p:extLst>
      <p:ext uri="{BB962C8B-B14F-4D97-AF65-F5344CB8AC3E}">
        <p14:creationId xmlns:p14="http://schemas.microsoft.com/office/powerpoint/2010/main" val="976206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C1927-2C5C-C818-39C9-F7FFF3403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close-up of a graph&#10;&#10;AI-generated content may be incorrect.">
            <a:extLst>
              <a:ext uri="{FF2B5EF4-FFF2-40B4-BE49-F238E27FC236}">
                <a16:creationId xmlns:a16="http://schemas.microsoft.com/office/drawing/2014/main" id="{AAE24A2D-6F8F-62AB-C29C-4B4B7C1A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91" t="25625" r="15340" b="25475"/>
          <a:stretch>
            <a:fillRect/>
          </a:stretch>
        </p:blipFill>
        <p:spPr>
          <a:xfrm>
            <a:off x="3867316" y="1556333"/>
            <a:ext cx="7468802" cy="3737305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3DCFCC-1572-14EB-319F-FF4036F5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Reducing Data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 –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Raw Data</a:t>
            </a:r>
            <a:endParaRPr lang="en-US" b="1" dirty="0">
              <a:solidFill>
                <a:schemeClr val="bg1"/>
              </a:solidFill>
              <a:latin typeface="Helvetica" pitchFamily="2" charset="0"/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60B5E6-A2B4-9030-2C17-A2D6E9646F90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6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53AD73-E30E-8EE7-A8B9-CFD00DB4121B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B69572-33BE-00A5-8EFD-CFC604FD85A4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B80BD19-7940-4549-4C1D-F4B67E6F09FE}"/>
              </a:ext>
            </a:extLst>
          </p:cNvPr>
          <p:cNvSpPr/>
          <p:nvPr/>
        </p:nvSpPr>
        <p:spPr>
          <a:xfrm>
            <a:off x="5233852" y="4165948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73CA824-A166-8284-569E-1656F08CE2C8}"/>
              </a:ext>
            </a:extLst>
          </p:cNvPr>
          <p:cNvCxnSpPr>
            <a:cxnSpLocks/>
          </p:cNvCxnSpPr>
          <p:nvPr/>
        </p:nvCxnSpPr>
        <p:spPr>
          <a:xfrm flipV="1">
            <a:off x="7210697" y="4546395"/>
            <a:ext cx="1593669" cy="827302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D198AC5-2976-22D0-9633-A8EEAC77665E}"/>
              </a:ext>
            </a:extLst>
          </p:cNvPr>
          <p:cNvCxnSpPr>
            <a:cxnSpLocks/>
          </p:cNvCxnSpPr>
          <p:nvPr/>
        </p:nvCxnSpPr>
        <p:spPr>
          <a:xfrm flipH="1" flipV="1">
            <a:off x="6727371" y="2525829"/>
            <a:ext cx="483325" cy="288287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58F44D-F33A-F14E-9DD9-3F8B4C226DD8}"/>
              </a:ext>
            </a:extLst>
          </p:cNvPr>
          <p:cNvCxnSpPr>
            <a:cxnSpLocks/>
          </p:cNvCxnSpPr>
          <p:nvPr/>
        </p:nvCxnSpPr>
        <p:spPr>
          <a:xfrm flipV="1">
            <a:off x="7210697" y="2939143"/>
            <a:ext cx="169817" cy="2434554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72F8AD4-3D1A-9897-46C7-CE61495E535D}"/>
              </a:ext>
            </a:extLst>
          </p:cNvPr>
          <p:cNvSpPr txBox="1"/>
          <p:nvPr/>
        </p:nvSpPr>
        <p:spPr>
          <a:xfrm>
            <a:off x="5778913" y="5426596"/>
            <a:ext cx="41543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Channel Noise/ Striping Pattern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4A9B2E8-002A-37F8-0716-247F7E41F6C5}"/>
              </a:ext>
            </a:extLst>
          </p:cNvPr>
          <p:cNvCxnSpPr>
            <a:cxnSpLocks/>
            <a:stCxn id="61" idx="0"/>
            <a:endCxn id="7" idx="3"/>
          </p:cNvCxnSpPr>
          <p:nvPr/>
        </p:nvCxnSpPr>
        <p:spPr>
          <a:xfrm flipV="1">
            <a:off x="4235631" y="4460046"/>
            <a:ext cx="1048680" cy="95810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154C1F5-43DF-8EA9-D266-B24750F21CFE}"/>
              </a:ext>
            </a:extLst>
          </p:cNvPr>
          <p:cNvSpPr txBox="1"/>
          <p:nvPr/>
        </p:nvSpPr>
        <p:spPr>
          <a:xfrm>
            <a:off x="2748098" y="5418147"/>
            <a:ext cx="29750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Brown Dwarf Binary?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5F0BD7-BABB-01EB-E7B3-8C5F51546F8D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0E9AD2B-3E40-B015-C898-9A5FBD87878D}"/>
              </a:ext>
            </a:extLst>
          </p:cNvPr>
          <p:cNvSpPr/>
          <p:nvPr/>
        </p:nvSpPr>
        <p:spPr>
          <a:xfrm>
            <a:off x="5487852" y="3322065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6B48C2-DE95-1FC0-AD94-53C34A8DEAC1}"/>
              </a:ext>
            </a:extLst>
          </p:cNvPr>
          <p:cNvSpPr txBox="1"/>
          <p:nvPr/>
        </p:nvSpPr>
        <p:spPr>
          <a:xfrm>
            <a:off x="4635657" y="2844534"/>
            <a:ext cx="1722587" cy="461665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none" lIns="45720" rIns="45720" rtlCol="0">
            <a:spAutoFit/>
          </a:bodyPr>
          <a:lstStyle/>
          <a:p>
            <a:r>
              <a:rPr lang="en-US" sz="2400" dirty="0">
                <a:solidFill>
                  <a:srgbClr val="FF5DA9"/>
                </a:solidFill>
              </a:rPr>
              <a:t>HD 130948 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B20F96-5012-B2D1-6252-DBB5DB47163B}"/>
              </a:ext>
            </a:extLst>
          </p:cNvPr>
          <p:cNvSpPr txBox="1"/>
          <p:nvPr/>
        </p:nvSpPr>
        <p:spPr>
          <a:xfrm>
            <a:off x="531223" y="1484451"/>
            <a:ext cx="31978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Raw data is impacted by various sources of noise including thermal, background, and detector noise</a:t>
            </a:r>
          </a:p>
        </p:txBody>
      </p:sp>
    </p:spTree>
    <p:extLst>
      <p:ext uri="{BB962C8B-B14F-4D97-AF65-F5344CB8AC3E}">
        <p14:creationId xmlns:p14="http://schemas.microsoft.com/office/powerpoint/2010/main" val="108029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5FA0DE-67B6-3839-65DC-1C8BE7434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A6BC9D6-460F-D2CD-AFEC-D117031DF8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75" t="2684" r="1154" b="7762"/>
          <a:stretch>
            <a:fillRect/>
          </a:stretch>
        </p:blipFill>
        <p:spPr>
          <a:xfrm>
            <a:off x="6420633" y="2596722"/>
            <a:ext cx="5454313" cy="2731764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CF79E4-F1AF-1EBA-F99A-0091B42588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28" t="2699" r="1162" b="7685"/>
          <a:stretch>
            <a:fillRect/>
          </a:stretch>
        </p:blipFill>
        <p:spPr>
          <a:xfrm>
            <a:off x="461989" y="2596722"/>
            <a:ext cx="5464642" cy="2731764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C7E493-FD81-C837-EB91-8B3555AA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Reducing Data 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–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Nod Subtraction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F7873-FE6E-B4AE-7256-EBB831742ED2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7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8140BC-FA47-C7AE-FDB1-D53781780CA5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357EC68-534A-F0E8-A3CC-D221A3BD8211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  <a:endParaRPr lang="en-US" dirty="0">
              <a:solidFill>
                <a:srgbClr val="FFFFFF"/>
              </a:solidFill>
              <a:latin typeface="Helvetica"/>
              <a:cs typeface="Helvetica"/>
            </a:endParaRPr>
          </a:p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559412-D855-8687-C590-5ACC13F508D3}"/>
              </a:ext>
            </a:extLst>
          </p:cNvPr>
          <p:cNvSpPr txBox="1"/>
          <p:nvPr/>
        </p:nvSpPr>
        <p:spPr>
          <a:xfrm>
            <a:off x="5926631" y="3234862"/>
            <a:ext cx="569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-</a:t>
            </a:r>
          </a:p>
        </p:txBody>
      </p:sp>
      <p:pic>
        <p:nvPicPr>
          <p:cNvPr id="11" name="Picture 10" descr="A close-up of a broken screen&#10;&#10;AI-generated content may be incorrect.">
            <a:extLst>
              <a:ext uri="{FF2B5EF4-FFF2-40B4-BE49-F238E27FC236}">
                <a16:creationId xmlns:a16="http://schemas.microsoft.com/office/drawing/2014/main" id="{66095C83-3EC5-4FEE-1BF9-525FBF33D7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80" t="2438" r="1024" b="7673"/>
          <a:stretch>
            <a:fillRect/>
          </a:stretch>
        </p:blipFill>
        <p:spPr>
          <a:xfrm>
            <a:off x="472318" y="2596722"/>
            <a:ext cx="5454313" cy="2731764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1363B1C4-06E4-CED2-1584-52221D2A22F4}"/>
              </a:ext>
            </a:extLst>
          </p:cNvPr>
          <p:cNvSpPr/>
          <p:nvPr/>
        </p:nvSpPr>
        <p:spPr>
          <a:xfrm>
            <a:off x="1356377" y="4433080"/>
            <a:ext cx="381403" cy="372492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A16E17-535E-DC2A-1343-FE70D71658A1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1726664" y="4805572"/>
            <a:ext cx="1003473" cy="940596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8FE7878-F3D8-59E1-B8BD-72089E997876}"/>
              </a:ext>
            </a:extLst>
          </p:cNvPr>
          <p:cNvSpPr txBox="1"/>
          <p:nvPr/>
        </p:nvSpPr>
        <p:spPr>
          <a:xfrm>
            <a:off x="2730137" y="5515335"/>
            <a:ext cx="2826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5DA9"/>
                </a:solidFill>
              </a:rPr>
              <a:t>Brown Dwarf Binary?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DAA47D-F3A4-6393-0224-54CEFE2DB760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3103A-E829-817A-2EE0-0A098FDE5DC1}"/>
              </a:ext>
            </a:extLst>
          </p:cNvPr>
          <p:cNvSpPr txBox="1"/>
          <p:nvPr/>
        </p:nvSpPr>
        <p:spPr>
          <a:xfrm>
            <a:off x="522044" y="2661968"/>
            <a:ext cx="1221681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Image A</a:t>
            </a:r>
          </a:p>
        </p:txBody>
      </p:sp>
      <p:pic>
        <p:nvPicPr>
          <p:cNvPr id="15" name="Picture 14" descr="A close-up of a broken window&#10;&#10;AI-generated content may be incorrect.">
            <a:extLst>
              <a:ext uri="{FF2B5EF4-FFF2-40B4-BE49-F238E27FC236}">
                <a16:creationId xmlns:a16="http://schemas.microsoft.com/office/drawing/2014/main" id="{6365F343-2C11-7911-28EA-37E282A775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72" t="2580" r="1109" b="8008"/>
          <a:stretch>
            <a:fillRect/>
          </a:stretch>
        </p:blipFill>
        <p:spPr>
          <a:xfrm>
            <a:off x="6433086" y="2596722"/>
            <a:ext cx="5454314" cy="2731764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EF26E6-15FC-7451-383A-DDCDBE278B17}"/>
              </a:ext>
            </a:extLst>
          </p:cNvPr>
          <p:cNvSpPr txBox="1"/>
          <p:nvPr/>
        </p:nvSpPr>
        <p:spPr>
          <a:xfrm>
            <a:off x="6496473" y="2658135"/>
            <a:ext cx="1208857" cy="461665"/>
          </a:xfrm>
          <a:prstGeom prst="rect">
            <a:avLst/>
          </a:prstGeom>
          <a:solidFill>
            <a:schemeClr val="tx1">
              <a:alpha val="4666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5DA9"/>
                </a:solidFill>
              </a:rPr>
              <a:t>Image 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78346-A664-8522-72FC-746460646483}"/>
              </a:ext>
            </a:extLst>
          </p:cNvPr>
          <p:cNvSpPr txBox="1"/>
          <p:nvPr/>
        </p:nvSpPr>
        <p:spPr>
          <a:xfrm>
            <a:off x="837451" y="1401453"/>
            <a:ext cx="1103749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To remove background noise, we perform nod subtraction</a:t>
            </a:r>
          </a:p>
          <a:p>
            <a:r>
              <a:rPr lang="en-US" sz="800" dirty="0"/>
              <a:t>. .</a:t>
            </a:r>
            <a:endParaRPr lang="en-US" sz="8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Subtract a shifted Image B from Image A</a:t>
            </a:r>
          </a:p>
        </p:txBody>
      </p:sp>
    </p:spTree>
    <p:extLst>
      <p:ext uri="{BB962C8B-B14F-4D97-AF65-F5344CB8AC3E}">
        <p14:creationId xmlns:p14="http://schemas.microsoft.com/office/powerpoint/2010/main" val="246279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9F8655-100E-428E-06C5-D35DA1DB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black and white image of a couple of circles&#10;&#10;AI-generated content may be incorrect.">
            <a:extLst>
              <a:ext uri="{FF2B5EF4-FFF2-40B4-BE49-F238E27FC236}">
                <a16:creationId xmlns:a16="http://schemas.microsoft.com/office/drawing/2014/main" id="{D7760CD3-B2BA-80B4-9C26-540A564961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59" t="2526" r="1173" b="7584"/>
          <a:stretch>
            <a:fillRect/>
          </a:stretch>
        </p:blipFill>
        <p:spPr>
          <a:xfrm>
            <a:off x="3867316" y="1568871"/>
            <a:ext cx="7468801" cy="3746683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904906-7A5D-FC20-50EB-224FA27BB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Reducing Data 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– 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De-striping</a:t>
            </a:r>
            <a:endParaRPr lang="en-US" b="1" dirty="0">
              <a:solidFill>
                <a:schemeClr val="bg1"/>
              </a:solidFill>
              <a:latin typeface="Helvetica" pitchFamily="2" charset="0"/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A42E8-0B56-AD5B-B09D-18F9CE81CDCD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1654A1B-007E-B35B-FF45-2000B57A6DE7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90713D-6DD7-1583-F2BF-8AFB924CB8BA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9A40AE-0823-E612-D79F-860FD7797835}"/>
              </a:ext>
            </a:extLst>
          </p:cNvPr>
          <p:cNvSpPr/>
          <p:nvPr/>
        </p:nvSpPr>
        <p:spPr>
          <a:xfrm>
            <a:off x="5233852" y="4165948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1A505-ABBA-41AC-EFB5-97DD963EF874}"/>
              </a:ext>
            </a:extLst>
          </p:cNvPr>
          <p:cNvSpPr txBox="1"/>
          <p:nvPr/>
        </p:nvSpPr>
        <p:spPr>
          <a:xfrm>
            <a:off x="2748098" y="5418147"/>
            <a:ext cx="29750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Brown Dwarf Binary!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8A48D8-E673-114B-63FF-738C7CA65608}"/>
              </a:ext>
            </a:extLst>
          </p:cNvPr>
          <p:cNvCxnSpPr>
            <a:cxnSpLocks/>
          </p:cNvCxnSpPr>
          <p:nvPr/>
        </p:nvCxnSpPr>
        <p:spPr>
          <a:xfrm flipV="1">
            <a:off x="4235631" y="4460046"/>
            <a:ext cx="1048680" cy="95810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ACF3BE-D022-6757-C8FF-EFDCC5D81B1C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1BBA53-CB40-E80E-2C32-CED43DD565B6}"/>
              </a:ext>
            </a:extLst>
          </p:cNvPr>
          <p:cNvSpPr/>
          <p:nvPr/>
        </p:nvSpPr>
        <p:spPr>
          <a:xfrm>
            <a:off x="5487852" y="3322065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B5EF94-046B-FEFB-B405-3175DF88508D}"/>
              </a:ext>
            </a:extLst>
          </p:cNvPr>
          <p:cNvCxnSpPr>
            <a:cxnSpLocks/>
          </p:cNvCxnSpPr>
          <p:nvPr/>
        </p:nvCxnSpPr>
        <p:spPr>
          <a:xfrm flipH="1" flipV="1">
            <a:off x="6727371" y="2525829"/>
            <a:ext cx="483325" cy="288287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C83267-ED58-9A6D-6DDD-B1C3E5521A4D}"/>
              </a:ext>
            </a:extLst>
          </p:cNvPr>
          <p:cNvCxnSpPr>
            <a:cxnSpLocks/>
          </p:cNvCxnSpPr>
          <p:nvPr/>
        </p:nvCxnSpPr>
        <p:spPr>
          <a:xfrm flipV="1">
            <a:off x="7210697" y="4357816"/>
            <a:ext cx="1257800" cy="1015881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469C8A-DCBF-8A87-019B-70E1819BB6F6}"/>
              </a:ext>
            </a:extLst>
          </p:cNvPr>
          <p:cNvCxnSpPr>
            <a:cxnSpLocks/>
          </p:cNvCxnSpPr>
          <p:nvPr/>
        </p:nvCxnSpPr>
        <p:spPr>
          <a:xfrm flipV="1">
            <a:off x="7210697" y="4728519"/>
            <a:ext cx="1941541" cy="645178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A8A6E61-41A1-230A-3DD7-1C5924B09EB8}"/>
              </a:ext>
            </a:extLst>
          </p:cNvPr>
          <p:cNvSpPr txBox="1"/>
          <p:nvPr/>
        </p:nvSpPr>
        <p:spPr>
          <a:xfrm>
            <a:off x="5778913" y="5426596"/>
            <a:ext cx="41543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Channel Noise/ Striping Pattern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D062FB-16D6-02CB-7C9F-DA840F3373D4}"/>
              </a:ext>
            </a:extLst>
          </p:cNvPr>
          <p:cNvSpPr txBox="1"/>
          <p:nvPr/>
        </p:nvSpPr>
        <p:spPr>
          <a:xfrm>
            <a:off x="4663735" y="2802869"/>
            <a:ext cx="1722587" cy="461665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none" lIns="45720" rIns="45720" rtlCol="0">
            <a:spAutoFit/>
          </a:bodyPr>
          <a:lstStyle/>
          <a:p>
            <a:r>
              <a:rPr lang="en-US" sz="2400" dirty="0">
                <a:solidFill>
                  <a:srgbClr val="FF5DA9"/>
                </a:solidFill>
              </a:rPr>
              <a:t>HD 130948 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61B022-7BEF-CAE4-D0F4-0577A16D361C}"/>
              </a:ext>
            </a:extLst>
          </p:cNvPr>
          <p:cNvSpPr txBox="1"/>
          <p:nvPr/>
        </p:nvSpPr>
        <p:spPr>
          <a:xfrm>
            <a:off x="796056" y="1556333"/>
            <a:ext cx="2975066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After nod subtraction, the binary is visible</a:t>
            </a:r>
          </a:p>
          <a:p>
            <a:r>
              <a:rPr lang="en-US" sz="1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We have positive and negative images of system</a:t>
            </a:r>
          </a:p>
          <a:p>
            <a:r>
              <a:rPr lang="en-US" sz="1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Only detector channel noise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866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4ABB0-1DAD-6AB6-1CDA-060E49BC7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photo of a black hole&#10;&#10;AI-generated content may be incorrect.">
            <a:extLst>
              <a:ext uri="{FF2B5EF4-FFF2-40B4-BE49-F238E27FC236}">
                <a16:creationId xmlns:a16="http://schemas.microsoft.com/office/drawing/2014/main" id="{1BED767D-C9F3-B5B3-2393-899A5C15E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383" y="1556333"/>
            <a:ext cx="7490668" cy="3745334"/>
          </a:xfrm>
          <a:prstGeom prst="rect">
            <a:avLst/>
          </a:prstGeom>
          <a:ln w="12700">
            <a:solidFill>
              <a:srgbClr val="FF5DA9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A2444-0C26-1E6D-7A23-2CB7A9B5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Calibri Light"/>
                <a:cs typeface="Calibri Light"/>
              </a:rPr>
              <a:t>Reduced Image of HD 130948 System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9CC73-844A-4633-4AF8-89666E8AA8F2}"/>
              </a:ext>
            </a:extLst>
          </p:cNvPr>
          <p:cNvSpPr txBox="1"/>
          <p:nvPr/>
        </p:nvSpPr>
        <p:spPr>
          <a:xfrm>
            <a:off x="11686015" y="103386"/>
            <a:ext cx="4027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9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B15085-2A5A-B08A-C379-22708BDE3467}"/>
              </a:ext>
            </a:extLst>
          </p:cNvPr>
          <p:cNvCxnSpPr/>
          <p:nvPr/>
        </p:nvCxnSpPr>
        <p:spPr>
          <a:xfrm>
            <a:off x="837451" y="6080448"/>
            <a:ext cx="10498666" cy="17123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2" name="Picture 11" descr="A black and white photo of a black hole in the sky&#10;&#10;AI-generated content may be incorrect.">
            <a:extLst>
              <a:ext uri="{FF2B5EF4-FFF2-40B4-BE49-F238E27FC236}">
                <a16:creationId xmlns:a16="http://schemas.microsoft.com/office/drawing/2014/main" id="{7E28C95B-19C6-8012-D958-4BF198014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83" y="1555192"/>
            <a:ext cx="7479734" cy="3745334"/>
          </a:xfrm>
          <a:prstGeom prst="rect">
            <a:avLst/>
          </a:prstGeom>
          <a:ln>
            <a:solidFill>
              <a:srgbClr val="FF5DA9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253C4B-A1D1-92DB-B21F-4CD6F6440F99}"/>
              </a:ext>
            </a:extLst>
          </p:cNvPr>
          <p:cNvSpPr txBox="1"/>
          <p:nvPr/>
        </p:nvSpPr>
        <p:spPr>
          <a:xfrm>
            <a:off x="8179837" y="6212632"/>
            <a:ext cx="35067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Helvetica"/>
                <a:cs typeface="Helvetica"/>
              </a:rPr>
              <a:t>rebekahboisvert@arizona.edu</a:t>
            </a:r>
          </a:p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C227836-47E0-2181-D5D2-A7DA0DB517AA}"/>
              </a:ext>
            </a:extLst>
          </p:cNvPr>
          <p:cNvSpPr/>
          <p:nvPr/>
        </p:nvSpPr>
        <p:spPr>
          <a:xfrm>
            <a:off x="5233852" y="4165948"/>
            <a:ext cx="344557" cy="344557"/>
          </a:xfrm>
          <a:prstGeom prst="ellipse">
            <a:avLst/>
          </a:prstGeom>
          <a:noFill/>
          <a:ln w="38100">
            <a:solidFill>
              <a:srgbClr val="FF5D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3CDF4A0-E667-F125-9712-0D1A6E126665}"/>
              </a:ext>
            </a:extLst>
          </p:cNvPr>
          <p:cNvSpPr txBox="1"/>
          <p:nvPr/>
        </p:nvSpPr>
        <p:spPr>
          <a:xfrm>
            <a:off x="796056" y="1556333"/>
            <a:ext cx="2975066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Most noise has been removed</a:t>
            </a:r>
          </a:p>
          <a:p>
            <a:r>
              <a:rPr lang="en-US" sz="1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We will focus on the left side of this image for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2C5F2F5-AB09-EBCC-099D-8FC65ACE1827}"/>
              </a:ext>
            </a:extLst>
          </p:cNvPr>
          <p:cNvCxnSpPr>
            <a:cxnSpLocks/>
            <a:stCxn id="61" idx="0"/>
          </p:cNvCxnSpPr>
          <p:nvPr/>
        </p:nvCxnSpPr>
        <p:spPr>
          <a:xfrm flipV="1">
            <a:off x="3746319" y="4546395"/>
            <a:ext cx="1487533" cy="874406"/>
          </a:xfrm>
          <a:prstGeom prst="straightConnector1">
            <a:avLst/>
          </a:prstGeom>
          <a:ln w="50800" cap="flat" cmpd="sng" algn="ctr">
            <a:solidFill>
              <a:srgbClr val="FF5DA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6715C778-AAE2-DD81-D48A-BE192CA7ED6B}"/>
              </a:ext>
            </a:extLst>
          </p:cNvPr>
          <p:cNvSpPr txBox="1"/>
          <p:nvPr/>
        </p:nvSpPr>
        <p:spPr>
          <a:xfrm>
            <a:off x="2258786" y="5420801"/>
            <a:ext cx="29750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5DA9"/>
                </a:solidFill>
                <a:ea typeface="Calibri"/>
                <a:cs typeface="Calibri"/>
              </a:rPr>
              <a:t>Brown Dwarf Binary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AA4D0-4AA9-9612-2010-7181024C89FA}"/>
              </a:ext>
            </a:extLst>
          </p:cNvPr>
          <p:cNvSpPr txBox="1"/>
          <p:nvPr/>
        </p:nvSpPr>
        <p:spPr>
          <a:xfrm>
            <a:off x="723121" y="6212633"/>
            <a:ext cx="6942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2026 Arizona NASA Space Grant Statewide Student Consortium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97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5E158B290FB04C85E3A58298661110" ma:contentTypeVersion="13" ma:contentTypeDescription="Create a new document." ma:contentTypeScope="" ma:versionID="210b815ceb6506e01618af2d17eefaef">
  <xsd:schema xmlns:xsd="http://www.w3.org/2001/XMLSchema" xmlns:xs="http://www.w3.org/2001/XMLSchema" xmlns:p="http://schemas.microsoft.com/office/2006/metadata/properties" xmlns:ns2="18db2308-d939-430a-b691-238a8dea59b6" xmlns:ns3="5b8b13da-f81b-454a-95eb-607e33c0c50f" targetNamespace="http://schemas.microsoft.com/office/2006/metadata/properties" ma:root="true" ma:fieldsID="adfff1f5fea1391eb144090130f045bf" ns2:_="" ns3:_="">
    <xsd:import namespace="18db2308-d939-430a-b691-238a8dea59b6"/>
    <xsd:import namespace="5b8b13da-f81b-454a-95eb-607e33c0c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b2308-d939-430a-b691-238a8dea5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1dced58-e0b4-42b2-b81d-05092f917f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b13da-f81b-454a-95eb-607e33c0c5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870a5b-0f6f-4a43-975e-bd6ec4c6147b}" ma:internalName="TaxCatchAll" ma:showField="CatchAllData" ma:web="5b8b13da-f81b-454a-95eb-607e33c0c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b2308-d939-430a-b691-238a8dea59b6">
      <Terms xmlns="http://schemas.microsoft.com/office/infopath/2007/PartnerControls"/>
    </lcf76f155ced4ddcb4097134ff3c332f>
    <TaxCatchAll xmlns="5b8b13da-f81b-454a-95eb-607e33c0c50f" xsi:nil="true"/>
  </documentManagement>
</p:properties>
</file>

<file path=customXml/itemProps1.xml><?xml version="1.0" encoding="utf-8"?>
<ds:datastoreItem xmlns:ds="http://schemas.openxmlformats.org/officeDocument/2006/customXml" ds:itemID="{C101C8F8-64F9-4F7C-9A03-EAFCF0BD415A}"/>
</file>

<file path=customXml/itemProps2.xml><?xml version="1.0" encoding="utf-8"?>
<ds:datastoreItem xmlns:ds="http://schemas.openxmlformats.org/officeDocument/2006/customXml" ds:itemID="{4D4FB53E-D809-4C71-8B4C-F4E8175792AF}"/>
</file>

<file path=customXml/itemProps3.xml><?xml version="1.0" encoding="utf-8"?>
<ds:datastoreItem xmlns:ds="http://schemas.openxmlformats.org/officeDocument/2006/customXml" ds:itemID="{067F72B3-1B76-4A8D-BB64-9DA07DB17380}"/>
</file>

<file path=docProps/app.xml><?xml version="1.0" encoding="utf-8"?>
<Properties xmlns="http://schemas.openxmlformats.org/officeDocument/2006/extended-properties" xmlns:vt="http://schemas.openxmlformats.org/officeDocument/2006/docPropsVTypes">
  <TotalTime>5363</TotalTime>
  <Words>792</Words>
  <Application>Microsoft Office PowerPoint</Application>
  <PresentationFormat>Widescreen</PresentationFormat>
  <Paragraphs>161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Office Theme</vt:lpstr>
      <vt:lpstr>Mid-Infrared Observations of a Brown Dwarf Binary Around a Sun-Like Star</vt:lpstr>
      <vt:lpstr>What Is a Brown Dwarf?</vt:lpstr>
      <vt:lpstr>The System – HD 130948</vt:lpstr>
      <vt:lpstr>Observations</vt:lpstr>
      <vt:lpstr>Reducing Data – Raw Data</vt:lpstr>
      <vt:lpstr>Reducing Data – Raw Data</vt:lpstr>
      <vt:lpstr>Reducing Data – Nod Subtraction</vt:lpstr>
      <vt:lpstr>Reducing Data – De-striping</vt:lpstr>
      <vt:lpstr>Reduced Image of HD 130948 System</vt:lpstr>
      <vt:lpstr>Results - Brown Dwarf Flux</vt:lpstr>
      <vt:lpstr>Results - Brown Dwarf Flux</vt:lpstr>
      <vt:lpstr>Results - Brown Dwarf Atmosphere</vt:lpstr>
      <vt:lpstr>Results - Brown Dwarf Atmosphere</vt:lpstr>
      <vt:lpstr>Future Work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Dwarfs as Exoplanet Analogs</dc:title>
  <dc:creator>Miles, Brittany - (bemiles)</dc:creator>
  <cp:lastModifiedBy>Coe, Michelle A - (macoe)</cp:lastModifiedBy>
  <cp:revision>205</cp:revision>
  <dcterms:created xsi:type="dcterms:W3CDTF">2025-09-30T03:37:10Z</dcterms:created>
  <dcterms:modified xsi:type="dcterms:W3CDTF">2026-04-08T22:42:14Z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0x010100815E158B290FB04C85E3A58298661110</vt:lpwstr>
  </property>
</Properties>
</file>